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6" r:id="rId6"/>
    <p:sldId id="267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</p:sldIdLst>
  <p:sldSz cx="12192000" cy="6858000"/>
  <p:notesSz cx="12192000" cy="6858000"/>
  <p:defaultTextStyle>
    <a:defPPr>
      <a:defRPr lang="ru-RU"/>
    </a:defPPr>
    <a:lvl1pPr marL="0" algn="l" defTabSz="914332">
      <a:defRPr sz="19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>
      <a:defRPr sz="19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>
      <a:defRPr sz="19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>
      <a:defRPr sz="19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>
      <a:defRPr sz="19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>
      <a:defRPr sz="19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>
      <a:defRPr sz="19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>
      <a:defRPr sz="19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>
      <a:defRPr sz="19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32"/>
            <a:ext cx="103632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8868BA6-9725-47EE-B8CF-A3D232AF3687}" type="datetime1">
              <a:rPr lang="ru-RU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D02893-62B6-45AA-ACFB-369C662A294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E2D9D53-2022-4A28-AB9E-2778030D6A7F}" type="datetime1">
              <a:rPr lang="ru-RU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99B8F4B-A411-423D-9D41-368CBEB04A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40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40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95DE819-98F2-4CC5-A5DC-7B73F0FDB59D}" type="datetime1">
              <a:rPr lang="ru-RU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DBC24E9-FE3D-4CD0-9595-D447DD5C674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1F678A8-B361-4F3D-A054-8DD6FB67476E}" type="datetime1">
              <a:rPr lang="ru-RU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7B3730D-1447-4C2B-9884-21428E9DF5D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1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6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2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7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3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B8AC2BB-9CE7-47EE-994A-72E6DE574C76}" type="datetime1">
              <a:rPr lang="ru-RU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D202B0F-A95E-4136-B16D-C9589C80D10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A53F3B4-7885-4689-B40C-EACDABD150EF}" type="datetime1">
              <a:rPr lang="ru-RU"/>
              <a:t>27.03.2025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B11D43A-D3BC-4A17-9A20-E4D1619C8E8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3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09603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9B1889-D5C0-4FF1-A9E6-C08A9F738C10}" type="datetime1">
              <a:rPr lang="ru-RU"/>
              <a:t>27.03.2025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5238492-E0C7-4BB1-BFBE-7BC57D8B102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CA54FF-2614-4A58-A932-01F9A8EA5333}" type="datetime1">
              <a:rPr lang="ru-RU"/>
              <a:t>27.03.2025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67B83A6-203A-4DBF-B57E-668BDC8B88D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88B2B34-4EE9-4AC9-9E9B-A2830E01BD2B}" type="datetime1">
              <a:rPr lang="ru-RU"/>
              <a:t>27.03.2025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47C35D1-6F61-4841-8D23-A0D3C0589F9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766735" y="273057"/>
            <a:ext cx="6815668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49F7AA1-01C1-475B-A55C-6B67E92AF2DA}" type="datetime1">
              <a:rPr lang="ru-RU"/>
              <a:t>27.03.2025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45CCA7-2735-4CAE-A82C-5F7A3129C02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39" indent="0">
              <a:buNone/>
              <a:defRPr sz="3700"/>
            </a:lvl2pPr>
            <a:lvl3pPr marL="1219080" indent="0">
              <a:buNone/>
              <a:defRPr sz="3200"/>
            </a:lvl3pPr>
            <a:lvl4pPr marL="1828618" indent="0">
              <a:buNone/>
              <a:defRPr sz="2700"/>
            </a:lvl4pPr>
            <a:lvl5pPr marL="2438158" indent="0">
              <a:buNone/>
              <a:defRPr sz="2700"/>
            </a:lvl5pPr>
            <a:lvl6pPr marL="3047696" indent="0">
              <a:buNone/>
              <a:defRPr sz="2700"/>
            </a:lvl6pPr>
            <a:lvl7pPr marL="3657235" indent="0">
              <a:buNone/>
              <a:defRPr sz="2700"/>
            </a:lvl7pPr>
            <a:lvl8pPr marL="4266773" indent="0">
              <a:buNone/>
              <a:defRPr sz="2700"/>
            </a:lvl8pPr>
            <a:lvl9pPr marL="4876313" indent="0">
              <a:buNone/>
              <a:defRPr sz="27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356F16A-0926-42D4-B483-D768E66E2100}" type="datetime1">
              <a:rPr lang="ru-RU"/>
              <a:t>27.03.2025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25D837E-829E-40A6-8822-2AA26096EEC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4918" y="275167"/>
            <a:ext cx="10767483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4918" y="1600206"/>
            <a:ext cx="10767483" cy="45254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4917" y="6356355"/>
            <a:ext cx="2844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E34690-D48A-4E95-95B1-17FFFAE45DEC}" type="datetime1">
              <a:rPr lang="ru-RU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5"/>
            <a:ext cx="3860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347200" y="14817"/>
            <a:ext cx="2844800" cy="364067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5EFB39-45BB-41C3-862D-490A805DF9C1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5pPr>
      <a:lvl6pPr marL="609539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6pPr>
      <a:lvl7pPr marL="1219080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7pPr>
      <a:lvl8pPr marL="182861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8pPr>
      <a:lvl9pPr marL="243815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9pPr>
    </p:titleStyle>
    <p:bodyStyle>
      <a:lvl1pPr marL="457155" indent="-457155" algn="l">
        <a:spcBef>
          <a:spcPts val="0"/>
        </a:spcBef>
        <a:spcAft>
          <a:spcPts val="0"/>
        </a:spcAft>
        <a:buFont typeface="Arial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502" indent="-380962" algn="l">
        <a:spcBef>
          <a:spcPts val="0"/>
        </a:spcBef>
        <a:spcAft>
          <a:spcPts val="0"/>
        </a:spcAft>
        <a:buFont typeface="Arial"/>
        <a:buChar char="–"/>
        <a:defRPr sz="3700">
          <a:solidFill>
            <a:schemeClr val="tx1"/>
          </a:solidFill>
          <a:latin typeface="+mn-lt"/>
          <a:ea typeface="+mn-ea"/>
          <a:cs typeface="+mn-cs"/>
        </a:defRPr>
      </a:lvl2pPr>
      <a:lvl3pPr marL="1523849" indent="-304768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387" indent="-304768" algn="l">
        <a:spcBef>
          <a:spcPts val="0"/>
        </a:spcBef>
        <a:spcAft>
          <a:spcPts val="0"/>
        </a:spcAft>
        <a:buFont typeface="Arial"/>
        <a:buChar char="–"/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2742926" indent="-304768" algn="l">
        <a:spcBef>
          <a:spcPts val="0"/>
        </a:spcBef>
        <a:spcAft>
          <a:spcPts val="0"/>
        </a:spcAft>
        <a:buFont typeface="Arial"/>
        <a:buChar char="»"/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335246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3962005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457154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08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61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15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696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235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31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>
            <a:cxnSpLocks/>
          </p:cNvCxnSpPr>
          <p:nvPr/>
        </p:nvCxnSpPr>
        <p:spPr bwMode="auto">
          <a:xfrm flipV="1">
            <a:off x="1847855" y="6405035"/>
            <a:ext cx="9912348" cy="48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 bwMode="auto">
          <a:xfrm flipH="1" flipV="1">
            <a:off x="1968503" y="1411821"/>
            <a:ext cx="23284" cy="3096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 bwMode="auto">
          <a:xfrm>
            <a:off x="8372303" y="4704297"/>
            <a:ext cx="3513668" cy="150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anchor="ctr"/>
          <a:lstStyle/>
          <a:p>
            <a:pPr algn="just" defTabSz="1219080">
              <a:spcBef>
                <a:spcPts val="0"/>
              </a:spcBef>
              <a:spcAft>
                <a:spcPts val="0"/>
              </a:spcAft>
              <a:defRPr/>
            </a:pPr>
            <a:endParaRPr lang="ru-RU" sz="15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90652952" name="TextBox 690652951"/>
          <p:cNvSpPr txBox="1"/>
          <p:nvPr/>
        </p:nvSpPr>
        <p:spPr bwMode="auto">
          <a:xfrm>
            <a:off x="2488538" y="1920285"/>
            <a:ext cx="8458615" cy="115397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>
                <a:latin typeface="Times New Roman"/>
                <a:cs typeface="Times New Roman"/>
              </a:rPr>
              <a:t>Порядок проведения тестирования на знание русского языка иностранных граждан и лиц без гражданства</a:t>
            </a:r>
            <a:br>
              <a:rPr lang="ru-RU" sz="2400" b="1" dirty="0">
                <a:latin typeface="Times New Roman"/>
                <a:cs typeface="Times New Roman"/>
              </a:rPr>
            </a:br>
            <a:endParaRPr sz="2400" b="1" dirty="0">
              <a:latin typeface="Times New Roman"/>
              <a:cs typeface="Times New Roman"/>
            </a:endParaRPr>
          </a:p>
        </p:txBody>
      </p:sp>
      <p:sp>
        <p:nvSpPr>
          <p:cNvPr id="1731349622" name="TextBox 1731349621"/>
          <p:cNvSpPr txBox="1"/>
          <p:nvPr/>
        </p:nvSpPr>
        <p:spPr bwMode="auto">
          <a:xfrm>
            <a:off x="8753613" y="4777054"/>
            <a:ext cx="3092836" cy="13719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lvl="0" indent="0" algn="just" defTabSz="1217611">
              <a:spcBef>
                <a:spcPts val="0"/>
              </a:spcBef>
              <a:buNone/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Мухаметшина Люция Наильевна</a:t>
            </a:r>
            <a:r>
              <a:rPr lang="ru-RU" sz="12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начальник отдела государственного контроля качества образования управления </a:t>
            </a:r>
            <a:endParaRPr sz="1200">
              <a:latin typeface="Times New Roman"/>
              <a:cs typeface="Times New Roman"/>
            </a:endParaRPr>
          </a:p>
          <a:p>
            <a:pPr marL="0" lvl="0" indent="0" algn="just" defTabSz="1217611">
              <a:spcBef>
                <a:spcPts val="0"/>
              </a:spcBef>
              <a:buNone/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контрольно-надзорной деятельности департамента надзора и контроля в сфере образования МО и Н РТ</a:t>
            </a:r>
            <a:endParaRPr sz="1200">
              <a:latin typeface="Times New Roman"/>
              <a:cs typeface="Times New Roman"/>
            </a:endParaRPr>
          </a:p>
          <a:p>
            <a:pPr>
              <a:defRPr/>
            </a:pPr>
            <a:endParaRPr sz="1200"/>
          </a:p>
        </p:txBody>
      </p:sp>
      <p:pic>
        <p:nvPicPr>
          <p:cNvPr id="1735380330" name="Рисунок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1283572" y="-51539"/>
            <a:ext cx="652461" cy="11652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3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453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3-4 предложения, описывающее ситуацию социально-бытового характера.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40-45 слов, отвечать на вопросы (не менее 3)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(2-3 предложения)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40-45 слов) с соблюдением последовательности событий.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40-45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прочитанного текста, отвечать на вопросы (не менее 3)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озаглавливать текст, отражая его тему.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Письменно составлять текст из предложений, частей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(объем не более 40 слов), применяя правила правописания: раздельное написание слов в предложении; знаки препинания в конце предложения; прописная буква в начале предложения, в именах и фамилиях людей, кличках животных.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Выявлять в тексте многозначные слова, синонимы и антонимы (простые случаи, без называния терминов).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в ряду слов однокоренные слова.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слова, отвечающие на вопросы «кто?», «что?»; «какой?», «какая?», «какое?», «какие?»; «что делать?», «что сделать?».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4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44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0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60-65 слов, отвечать на вопросы (не менее 3) по содержанию прослушанного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 с использованием норм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(3-5 предложений)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подробно пересказывать прочитанный или прослушанный текст (объем исходного текста 60-65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60-65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тексты разных типов (описание, повествование), находить в тексте заданную информацию.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основную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план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Писать подробное изложение по заданному плану, содержащему 3-4 пункта (объем исходного текста 60-65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слова, предложения, тексты объемом не более 60 слов, применяя правила правописания: проверяемые безударные гласные в корне слова; раздельное написание предлогов с именами существительными; прописная буква в географических названиях (случаи, когда перед именем собственным стоят слова страна, город, река); раздельное написание не с глаголами.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синонимы и антонимы к словам разных частей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однокоренные слова и формы одного и того же слова. Выделять в словах корень и окончание (простые случаи).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род, число, падеж имен существительных; склонять имена существительные.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имена прилагательные по падежам, числам, родам (в единственном числе) в соответствии с падежом, числом и родом имен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глаголы по временам (простые случаи), в прошедшем времени - по родам.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личные местоимения (в начальной форме).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главные члены предложения.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5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69" cy="617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3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75-80 слов, отвечать на вопросы по содержанию прослушанного текста (не менее 3).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многообразие языков и культур на территории Российской Федерации, осознавать язык как одну из главных духовно-нравственных ценностей народа. Понимать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при письме и говорении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(4-6 предложений) в учебной или социально-бытовой ситуации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75-80 слов с соблюдением интонации в соответствии с пунктуационным оформлением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и основную мысль текста, озаглавливать текст с использованием темы или основной мысли.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небольшие письменные тексты (3-5 предложений) в определенной ситуации общения по опорным вопросам.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Подробно передавать в письменной форме содержание текста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тексты объемом не более 75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правописания: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существительных (кроме существительных на «-мя», «-ий», «-ие», «ия», на «-ья», «-ье» во множественном числе, собственных имен существительных на «-ов», «-ин», «-ий»);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прилагательных;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личные окончания глаголов.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знаки препинания в предложениях с однородными членами, связанными союзами «и», «а», «но», и без союзов.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к предложенным словам синонимы, антонимы.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глаголы, имена существительные, имена прилагательные, личные местоимения в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существительные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прилагательные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 в соответствии с их морфологическими признаками (время, лицо, число, род).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простые распространенные и сложные предложения, состоящие из двух простых (сложносочиненные с союзами «и», «а», «но» и бессоюзные сложные предложения без называния терминов).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6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0398" y="298991"/>
          <a:ext cx="11531601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4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3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89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5 предложений на основе жизненных наблюдений,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научно-популярного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принадлежность текста к функционально-смысловому типу речи.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Передавать в письменной форме содержание исходного текста (объем исходного текста должен составлять не более 90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тексты-повествования с опорой на жизненный и читательский опыт; тексты с опорой на сюжетную картину объемом не менее 70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90-95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лексическое значение слова разными способами (подбор однокоренных слов; подбор синонимов и антонимов; определение значения слова по контексту).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однозначные и многозначные слова, синонимы и антонимы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существительных, постановки в них ударения, употребления несклоняемых имен существительных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прилагательных, постановки в них ударения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 глаголов, постановки ударения в глагольных формах (на ограниченном объеме слов). Распознавать и использовать в речи повествовательные, побудительные, вопросительные, восклицательные и невосклицательные предложения; простые и сложные предложения; определять главные и второстепенные члены предложения, распространенные и нераспространенные; основные морфологические средства выражения подлежащего и сказуемого, второстепенных членов предложения; простые двусоставные предложения, осложненные однородными членами.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7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688146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1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135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7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100 слов: устно формулировать тему и главную мысль текста, отвечать на вопросы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4 реплик (побуждение к действию, обмен мнениями),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6 предложений на основе жизненных наблюдений, чтения научно-учебной, научно-популярной и художественной литературы (монолог-описание, монолог- повествование, монолог-рассуждение).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100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 и художественных текстов различных функционально-смысловых типов речи объемом не более 100 слов: устно и письменно формулировать тему и главную мысль текста,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Определять принадлежность текста к определенному функционально-смысловому типу речи; находить в тексте описание внешности человека, помещения, природы, местности, действий.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прочитанных научно-учебных и художественных текстов различных функционально-смысловых типов речи (объем исходного текста должен составлять не более 110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(повествование, описание внешности человека, помещения, природы, местности, действий) с опорой на жизненный и читательский опыт; произведение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100-110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гласных в приставках пре- и при-;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глаголами; ь в формах глагола повелительного наклонения.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слитного, раздельного правописания имен числительных; окончаний имен числительных.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правописания местоимений с не и ни, слитного, раздельного и дефисного написания местоимений.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словоизменения, нормы произношения имен существительных, постановки ударения в именах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словообразования, нормы произношения имен прилагательных, постановки ударения в именах прилагательных.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склонять числительные.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местоимения в соответствии с их морфологическими признаками и требованиями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глаголы в изъявительном, условном и повелительном наклонении.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8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31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85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публицистических текстов (рассуждение-доказательство, рассуждение-объяснение, рассуждение-размышление) объемом не более 120 слов: устно формулировать тему и главную мысль текста; отвечать на вопросы по содержанию текста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5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диалога: диалог - запрос информации, диалог - сообщение информации.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7 предложений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прослушанный или прочитанный текст объемом не более 120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научно-популярных, публицистических текстов (рассуждение-доказательство, рассуждение-объяснение, рассуждение- размышление) объемом не более 120 слов: устно формулировать тему и главную мысль текста; отвечать на вопросы по содержанию текста;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Выделять главную и второстепенную информацию в тексте.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научно-учебного текста в виде таблицы, схемы.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 письменной форме подробно, сжато и выборочно передавать содержание текста (объем исходного текста должен составлять не более 120 слов); письменно формулировать тему и главную мысль текста; отвечать на вопросы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на произведения искусства (объемом не менее 90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110-120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падежных окончаний и суффиксов причастий; написания не с 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 и раздельного написания не с деепричастиями.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слитного, раздельного и дефисного написания наречий; написания суффиксов -а и -о наречий с приставками из-, до-, с-, в-, на-, за-; написания е и и в приставках не- и ни- наречий.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расставлять знаки препинания в предложениях с причастным оборотом, с одиночным деепричастием и деепричастным оборотом.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постановки знаков препинания в сложных союзных предложениях, постановки знаков препинания в предложениях с союзом 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причастия, деепричастия, наречия; союзы, предлоги, частицы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Склонять причастия.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причастиями и 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деепричастиями и деепричастными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образования степеней сравнения наречий, произношения наречий, постановки в них ударения.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предлоги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употребления имен существительных и местоимений с предлогами, предлогов из - с, в - на в составе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союзы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частицы в речи в соответствии с их значением.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9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6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 предложений на основе жизненных наблюдений, личных впечатлений, чтения научно-учебной, художественной, научно-популярной и публицистической литературы (монолог-описание, монолог-рассуждение, монолог-повествование).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подробно, сжато и выборочно содержание прослушанных и прочитанных научно-учебных, художественных, публицистических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тексты с опорой на произведения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официально-делового стиля (заявление, объяснительная записка, автобиография, характеристика, оформлять деловые бумаги).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120-130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тире между подлежащим и сказуемым; знаков препинания в предложениях с однородными членами, с обособленными членами, со сравнительным оборотом; с вводными и вставными конструкциями, обращениями и междометиями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предложения по цели высказывания, эмоциональной окраске; простые и сложные предложения; различать способы выражения подлежащего и сказуемого, виды сказуемого. Применять нормы построения простого предложения, нормы согласования сказуемого с подлежащим.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распространенные и нераспространенные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односоставные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простые неосложненные предложения; предложения, осложненные однородными членами, обособленными членами, обращением, вводными словами, вставными конструкциями, междометиями. Применять нормы построения простых осложненных предложений.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сложные предложения, конструкции с чужой речью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языка.10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5873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1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аудирования: выборочное, ознакомительное - научно-учебных, художественных, публицистических текстов различных функционально-смысловых типов речи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диалогическом общении объемом не менее 6 реплик (побуждение к действию, обмен мнениями, запрос информации, сообщение информации) на бытовые, научно-учебные темы,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80 слов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чтения: просмотровым, ознакомительным, изучающим, поисковым (объем текста для чтения - 200-250 слов). Выделять главную и второстепенную информацию в тексте; извлекать информацию из различных источников, в том числе из лингвистических словарей и справочной литературы, и использовать ее в учебной деятельности.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Анализировать текст: определять и комментировать тему и главную мысль текста; подбирать заголовок, отражающий тему или главную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функционально-смысловых типов речи и функциональных разновидностей языка. Выявлять отличительные особенности языка художественной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текста, писать рецензию.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с опорой на жизненный и читательский опыт; на произведения искусства объемом не менее 100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знаков препинания в сложносочиненных, сложноподчиненных, бессоюзных сложных предложениях; в сложных предложениях с разными видами связи, в предложениях с прямой и косвенной речью, при цитировании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сложносочиненных и сложноподчиненных, бессоюзных сложных предложений и сложных предложений с разными видами связи.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цитировать и применять разные способы включения цитат в высказывание.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нормы построения предложений с прямой и косвенной речью, при цитировании.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77076" y="196850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1" y="728199"/>
          <a:ext cx="11429999" cy="537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3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4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9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19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 в соответствии с коммуникативной задачей, приемы информационно-смысловой переработки прослушанных текстов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Различать литературный язык и просторечие, знать признаки литературного языка и его роль в обществе; использовать эти знания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и диалогические высказывания различных типов и жанров; употреблять языковые средства в соответствии с речевой ситуацией, соблюдать правила русского речевого этикета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(объем устных монологических высказываний - не менее 100 слов; объем диалогического высказывания - не менее 7-8 реплик).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чтения в соответствии с коммуникативной задачей, приемы информационно-смысловой переработки прочитанных текстов (объем текста для чтения - 200-250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Понимать, анализировать и комментировать основную и дополнительную, явную и скрытую (подтекстовую) информацию текстов, воспринимаемых зрительно.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Выявлять логико-смысловые отношения между предложениями в тексте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знания о тексте, его основных признаках, структуре и видах представленной в нем информации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вторичные тексты (план, тезисы, конспект, реферат, аннотация, отзыв, рецензия и другие).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разных функционально-смысловых типов; тексты разных жанров научного, публицистического, официально-делового стилей (объем сочинения - не менее 100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соблюдать при письме правила русского речевого этикета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лексические нормы.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произносительные и акцентологические нормы современного русского литературного языка.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и говорении словообразовательные и морфологические нормы.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405445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B3BE8FA-24A2-97D9-005A-71DB93174D26}" type="slidenum">
              <a:rPr lang="ru-RU"/>
              <a:t>2</a:t>
            </a:fld>
            <a:endParaRPr lang="ru-RU"/>
          </a:p>
        </p:txBody>
      </p:sp>
      <p:sp>
        <p:nvSpPr>
          <p:cNvPr id="670037276" name="TextBox 670037275"/>
          <p:cNvSpPr txBox="1"/>
          <p:nvPr/>
        </p:nvSpPr>
        <p:spPr bwMode="auto">
          <a:xfrm>
            <a:off x="907275" y="901037"/>
            <a:ext cx="6478096" cy="346872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 dirty="0">
                <a:latin typeface="Times New Roman"/>
                <a:ea typeface="Times New Roman"/>
                <a:cs typeface="Times New Roman"/>
              </a:rPr>
              <a:t>методическое обеспечение;</a:t>
            </a:r>
            <a:endParaRPr sz="1600" b="0" i="0" u="none" strike="noStrike" cap="none" spc="0" dirty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 dirty="0">
                <a:latin typeface="Times New Roman"/>
                <a:ea typeface="Times New Roman"/>
                <a:cs typeface="Times New Roman"/>
              </a:rPr>
              <a:t>разработка диагностических материалов;</a:t>
            </a:r>
            <a:endParaRPr sz="1600" b="0" i="0" u="none" strike="noStrike" cap="none" spc="0" dirty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 dirty="0">
                <a:latin typeface="Times New Roman"/>
                <a:ea typeface="Times New Roman"/>
                <a:cs typeface="Times New Roman"/>
              </a:rPr>
              <a:t> разработка критериев оценивания;</a:t>
            </a:r>
            <a:endParaRPr sz="1600" b="0" i="0" u="none" strike="noStrike" cap="none" spc="0" dirty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 dirty="0">
                <a:latin typeface="Times New Roman"/>
                <a:ea typeface="Times New Roman"/>
                <a:cs typeface="Times New Roman"/>
              </a:rPr>
              <a:t> определение минимального количества баллов. </a:t>
            </a:r>
            <a:endParaRPr sz="1600" b="0" i="0" u="none" strike="noStrike" cap="none" spc="0" dirty="0"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1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Минимальное</a:t>
            </a:r>
            <a:r>
              <a:rPr sz="1600" b="1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1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количество</a:t>
            </a:r>
            <a:r>
              <a:rPr sz="1600" b="1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1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баллов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подтверждающее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успешное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прохождение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иностранными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гражданами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и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лицами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без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гражданства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тестирования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на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знание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русского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языка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достаточное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для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освоения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образовательных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программ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начального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общего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основного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общего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и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среднего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общего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образования</a:t>
            </a:r>
            <a:r>
              <a:rPr sz="1600" b="0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- </a:t>
            </a:r>
            <a:r>
              <a:rPr sz="1600" b="1" i="0" u="none" dirty="0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3 </a:t>
            </a:r>
            <a:r>
              <a:rPr sz="1600" b="1" i="0" u="none" dirty="0" err="1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балла</a:t>
            </a:r>
            <a:r>
              <a:rPr lang="ru-RU" sz="1600" b="0" i="0" u="none" strike="noStrike" cap="none" spc="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1600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0" i="0" u="none" dirty="0" err="1">
                <a:latin typeface="Times New Roman"/>
                <a:ea typeface="PT Sans"/>
                <a:cs typeface="Times New Roman"/>
              </a:rPr>
              <a:t>Приказ</a:t>
            </a:r>
            <a:r>
              <a:rPr sz="1600" b="0" i="0" u="none" dirty="0"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latin typeface="Times New Roman"/>
                <a:ea typeface="PT Sans"/>
                <a:cs typeface="Times New Roman"/>
              </a:rPr>
              <a:t>Рособрнадзора</a:t>
            </a:r>
            <a:r>
              <a:rPr sz="1600" b="0" i="0" u="none" dirty="0">
                <a:latin typeface="Times New Roman"/>
                <a:ea typeface="PT Sans"/>
                <a:cs typeface="Times New Roman"/>
              </a:rPr>
              <a:t> </a:t>
            </a:r>
            <a:r>
              <a:rPr sz="1600" b="0" i="0" u="none" dirty="0" err="1">
                <a:latin typeface="Times New Roman"/>
                <a:ea typeface="PT Sans"/>
                <a:cs typeface="Times New Roman"/>
              </a:rPr>
              <a:t>от</a:t>
            </a:r>
            <a:r>
              <a:rPr sz="1600" b="0" i="0" u="none" dirty="0">
                <a:latin typeface="Times New Roman"/>
                <a:ea typeface="PT Sans"/>
                <a:cs typeface="Times New Roman"/>
              </a:rPr>
              <a:t> 05.03.2025 № 510</a:t>
            </a:r>
            <a:br>
              <a:rPr sz="1600" b="0" i="0" u="none" dirty="0">
                <a:latin typeface="Times New Roman"/>
                <a:ea typeface="PT Sans"/>
                <a:cs typeface="Times New Roman"/>
              </a:rPr>
            </a:br>
            <a:endParaRPr sz="1600" b="0" i="0" u="none" strike="noStrike" cap="none" spc="0" dirty="0">
              <a:latin typeface="Times New Roman"/>
              <a:cs typeface="Times New Roman"/>
            </a:endParaRPr>
          </a:p>
        </p:txBody>
      </p:sp>
      <p:sp>
        <p:nvSpPr>
          <p:cNvPr id="1123632030" name="TextBox 1123632029"/>
          <p:cNvSpPr txBox="1"/>
          <p:nvPr/>
        </p:nvSpPr>
        <p:spPr bwMode="auto">
          <a:xfrm>
            <a:off x="1237351" y="269183"/>
            <a:ext cx="10079038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dirty="0" err="1">
                <a:latin typeface="Times New Roman"/>
                <a:cs typeface="Times New Roman"/>
              </a:rPr>
              <a:t>Федеральная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cs typeface="Times New Roman"/>
              </a:rPr>
              <a:t>служба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cs typeface="Times New Roman"/>
              </a:rPr>
              <a:t>по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cs typeface="Times New Roman"/>
              </a:rPr>
              <a:t>надзору</a:t>
            </a:r>
            <a:r>
              <a:rPr dirty="0">
                <a:latin typeface="Times New Roman"/>
                <a:cs typeface="Times New Roman"/>
              </a:rPr>
              <a:t> в </a:t>
            </a:r>
            <a:r>
              <a:rPr dirty="0" err="1">
                <a:latin typeface="Times New Roman"/>
                <a:cs typeface="Times New Roman"/>
              </a:rPr>
              <a:t>сфере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cs typeface="Times New Roman"/>
              </a:rPr>
              <a:t>образования</a:t>
            </a:r>
            <a:r>
              <a:rPr dirty="0">
                <a:latin typeface="Times New Roman"/>
                <a:cs typeface="Times New Roman"/>
              </a:rPr>
              <a:t> и </a:t>
            </a:r>
            <a:r>
              <a:rPr dirty="0" err="1">
                <a:latin typeface="Times New Roman"/>
                <a:cs typeface="Times New Roman"/>
              </a:rPr>
              <a:t>науки</a:t>
            </a:r>
            <a:r>
              <a:rPr dirty="0">
                <a:latin typeface="Times New Roman"/>
                <a:cs typeface="Times New Roman"/>
              </a:rPr>
              <a:t> (</a:t>
            </a:r>
            <a:r>
              <a:rPr dirty="0" err="1">
                <a:latin typeface="Times New Roman"/>
                <a:cs typeface="Times New Roman"/>
              </a:rPr>
              <a:t>Рособрнадзор</a:t>
            </a:r>
            <a:r>
              <a:rPr dirty="0">
                <a:latin typeface="Times New Roman"/>
                <a:cs typeface="Times New Roman"/>
              </a:rPr>
              <a:t>)</a:t>
            </a:r>
            <a:endParaRPr dirty="0"/>
          </a:p>
        </p:txBody>
      </p:sp>
      <p:pic>
        <p:nvPicPr>
          <p:cNvPr id="400134157" name="Рисунок 400134156"/>
          <p:cNvPicPr>
            <a:picLocks noChangeAspect="1"/>
          </p:cNvPicPr>
          <p:nvPr/>
        </p:nvPicPr>
        <p:blipFill>
          <a:blip r:embed="rId2"/>
          <a:srcRect l="33735" t="12875" r="32337" b="10206"/>
          <a:stretch/>
        </p:blipFill>
        <p:spPr bwMode="auto">
          <a:xfrm>
            <a:off x="7546484" y="806732"/>
            <a:ext cx="4177796" cy="56206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988695" y="4620261"/>
            <a:ext cx="5681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 err="1">
                <a:latin typeface="Times New Roman"/>
                <a:cs typeface="Times New Roman"/>
              </a:rPr>
              <a:t>Рособрнадзор</a:t>
            </a:r>
            <a:r>
              <a:rPr lang="ru-RU" dirty="0">
                <a:latin typeface="Times New Roman"/>
                <a:cs typeface="Times New Roman"/>
              </a:rPr>
              <a:t> будет осуществлять сбор информации:</a:t>
            </a:r>
            <a:endParaRPr dirty="0"/>
          </a:p>
          <a:p>
            <a:pPr marL="457200" indent="-457200">
              <a:buAutoNum type="arabicPeriod"/>
              <a:defRPr/>
            </a:pPr>
            <a:r>
              <a:rPr lang="ru-RU" dirty="0">
                <a:latin typeface="Times New Roman"/>
                <a:cs typeface="Times New Roman"/>
              </a:rPr>
              <a:t>о результатах проведения тестирования;</a:t>
            </a:r>
            <a:endParaRPr dirty="0"/>
          </a:p>
          <a:p>
            <a:pPr marL="457200" indent="-457200">
              <a:buAutoNum type="arabicPeriod"/>
              <a:defRPr/>
            </a:pPr>
            <a:r>
              <a:rPr lang="ru-RU" dirty="0">
                <a:latin typeface="Times New Roman"/>
                <a:cs typeface="Times New Roman"/>
              </a:rPr>
              <a:t>о результатах тестирования каждого иностранного гражданина;</a:t>
            </a:r>
            <a:endParaRPr dirty="0"/>
          </a:p>
          <a:p>
            <a:pPr marL="457200" indent="-457200">
              <a:buAutoNum type="arabicPeriod"/>
              <a:defRPr/>
            </a:pPr>
            <a:r>
              <a:rPr lang="ru-RU" dirty="0">
                <a:latin typeface="Times New Roman"/>
                <a:cs typeface="Times New Roman"/>
              </a:rPr>
              <a:t>о зачислении иностранных граждан в ОО.</a:t>
            </a:r>
            <a:endParaRPr dirty="0"/>
          </a:p>
          <a:p>
            <a:pPr>
              <a:defRPr/>
            </a:pPr>
            <a:r>
              <a:rPr lang="ru-RU" dirty="0"/>
              <a:t>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8783921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48942FF-3C11-7B78-C657-CAEB1CE6F009}" type="slidenum">
              <a:rPr lang="ru-RU"/>
              <a:t>3</a:t>
            </a:fld>
            <a:endParaRPr lang="ru-RU"/>
          </a:p>
        </p:txBody>
      </p:sp>
      <p:pic>
        <p:nvPicPr>
          <p:cNvPr id="569998234" name="Рисунок 569998233"/>
          <p:cNvPicPr>
            <a:picLocks noChangeAspect="1"/>
          </p:cNvPicPr>
          <p:nvPr/>
        </p:nvPicPr>
        <p:blipFill>
          <a:blip r:embed="rId2"/>
          <a:srcRect l="18203" t="9141" r="17698" b="62776"/>
          <a:stretch/>
        </p:blipFill>
        <p:spPr bwMode="auto">
          <a:xfrm>
            <a:off x="2328672" y="832053"/>
            <a:ext cx="8044727" cy="2301292"/>
          </a:xfrm>
          <a:prstGeom prst="rect">
            <a:avLst/>
          </a:prstGeom>
        </p:spPr>
      </p:pic>
      <p:sp>
        <p:nvSpPr>
          <p:cNvPr id="344778412" name="Овал 344778411"/>
          <p:cNvSpPr/>
          <p:nvPr/>
        </p:nvSpPr>
        <p:spPr bwMode="auto">
          <a:xfrm>
            <a:off x="7219851" y="1755649"/>
            <a:ext cx="1414603" cy="660980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1"/>
          <p:cNvSpPr txBox="1"/>
          <p:nvPr/>
        </p:nvSpPr>
        <p:spPr bwMode="auto">
          <a:xfrm>
            <a:off x="3389376" y="3828288"/>
            <a:ext cx="7473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C00000"/>
                </a:solidFill>
                <a:latin typeface="Times New Roman"/>
                <a:cs typeface="Times New Roman"/>
              </a:rPr>
              <a:t>28.03.2025 на сайте ФИПИ будут размещены :</a:t>
            </a:r>
            <a:endParaRPr dirty="0"/>
          </a:p>
          <a:p>
            <a:pPr marL="342900" indent="-342900">
              <a:buFont typeface="Wingdings"/>
              <a:buChar char="ü"/>
              <a:defRPr/>
            </a:pPr>
            <a:r>
              <a:rPr lang="ru-RU" sz="2400" dirty="0">
                <a:solidFill>
                  <a:srgbClr val="C00000"/>
                </a:solidFill>
                <a:latin typeface="Times New Roman"/>
                <a:cs typeface="Times New Roman"/>
              </a:rPr>
              <a:t>спецификация диагностических материалов;</a:t>
            </a:r>
            <a:endParaRPr dirty="0"/>
          </a:p>
          <a:p>
            <a:pPr marL="342900" indent="-342900">
              <a:buFont typeface="Wingdings"/>
              <a:buChar char="ü"/>
              <a:defRPr/>
            </a:pPr>
            <a:r>
              <a:rPr lang="ru-RU" sz="2400" dirty="0">
                <a:solidFill>
                  <a:srgbClr val="C00000"/>
                </a:solidFill>
                <a:latin typeface="Times New Roman"/>
                <a:cs typeface="Times New Roman"/>
              </a:rPr>
              <a:t>демонстрационные материалы</a:t>
            </a:r>
            <a:endParaRPr dirty="0"/>
          </a:p>
        </p:txBody>
      </p:sp>
      <p:sp>
        <p:nvSpPr>
          <p:cNvPr id="1534694894" name="TextBox 1534694893"/>
          <p:cNvSpPr txBox="1"/>
          <p:nvPr/>
        </p:nvSpPr>
        <p:spPr bwMode="auto">
          <a:xfrm>
            <a:off x="1756039" y="5795569"/>
            <a:ext cx="9374828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 b="1"/>
              <a:t>Все материалы будут дополнительно направлены информационным письмом в ОО после 28.03.2025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rcRect l="18203" t="9141" r="17698" b="62776"/>
          <a:stretch/>
        </p:blipFill>
        <p:spPr bwMode="auto">
          <a:xfrm>
            <a:off x="2328672" y="821167"/>
            <a:ext cx="8044727" cy="23012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37038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AED5666-72E3-58AD-370B-12BEB7292AAD}" type="slidenum">
              <a:rPr lang="ru-RU"/>
              <a:t>4</a:t>
            </a:fld>
            <a:endParaRPr lang="ru-RU"/>
          </a:p>
        </p:txBody>
      </p:sp>
      <p:sp>
        <p:nvSpPr>
          <p:cNvPr id="1112291007" name="TextBox 1112291006"/>
          <p:cNvSpPr txBox="1"/>
          <p:nvPr/>
        </p:nvSpPr>
        <p:spPr bwMode="auto">
          <a:xfrm>
            <a:off x="851994" y="188204"/>
            <a:ext cx="6717462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latin typeface="Times New Roman"/>
                <a:cs typeface="Times New Roman"/>
              </a:rPr>
              <a:t>Родитель (законный представитель)</a:t>
            </a:r>
            <a:endParaRPr/>
          </a:p>
        </p:txBody>
      </p:sp>
      <p:sp>
        <p:nvSpPr>
          <p:cNvPr id="1984014653" name="TextBox 1984014652"/>
          <p:cNvSpPr txBox="1"/>
          <p:nvPr/>
        </p:nvSpPr>
        <p:spPr bwMode="auto">
          <a:xfrm>
            <a:off x="713435" y="569563"/>
            <a:ext cx="10414725" cy="275665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Родители (законный представитель)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позднее чем через 7 рабочих дней после дня получения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лично обращаются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тестирующую организацию для записи на тестирование;</a:t>
            </a:r>
            <a:endParaRPr lang="ru-RU"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тестирование проводится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основании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выданного образовательной организацией;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>
                <a:latin typeface="Times New Roman"/>
                <a:cs typeface="Times New Roman"/>
              </a:rPr>
              <a:t>с собой необходимо иметь документ, удостоверяющий личность;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endParaRPr sz="1900"/>
          </a:p>
          <a:p>
            <a:pPr>
              <a:defRPr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54422" y="5054209"/>
            <a:ext cx="7468247" cy="1390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054509" y="3278193"/>
            <a:ext cx="104147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Тестирующая организация регистрирует данное обращение в свободной форме, с ознакомлением родителя с датой и временем тестирования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052736" y="4490438"/>
            <a:ext cx="845353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/>
              <a:t>Журнал регистрации направлений на тестирование </a:t>
            </a:r>
            <a:r>
              <a:rPr lang="ru-RU"/>
              <a:t>(рекомендуем)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4591" y="2017659"/>
            <a:ext cx="1597233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5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804591" y="63977"/>
            <a:ext cx="5189619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Тестирование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189851" y="378883"/>
            <a:ext cx="9856514" cy="619211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Тестирование проводится по годам обучения. 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Уровни знания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русского языка:  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достаточный;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недостаточный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 Тестирование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проводится в устной и письменной форме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4. Тестирование проводится в устной форме для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поступающих в 1 класс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 Продолжительность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проведения  тестирования составляет не более 80 минут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6. Перед проведением тестирования проводится: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инструктаж ребенка;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процедуре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форме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продолжительности тестирования.</a:t>
            </a: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7. В случае нарушения процедуры ТЕСТИРОВАНИЕ СЧИТАЕТСЯ НЕПРОЙДЕННЫМ.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cs typeface="Times New Roman"/>
              </a:rPr>
              <a:t>8. </a:t>
            </a:r>
            <a:r>
              <a:rPr lang="ru-RU" sz="1800" b="1">
                <a:latin typeface="Times New Roman"/>
                <a:cs typeface="Times New Roman"/>
              </a:rPr>
              <a:t>Решение об аннулировании </a:t>
            </a:r>
            <a:r>
              <a:rPr lang="ru-RU" sz="1800">
                <a:latin typeface="Times New Roman"/>
                <a:cs typeface="Times New Roman"/>
              </a:rPr>
              <a:t>результатов тестирования </a:t>
            </a:r>
            <a:r>
              <a:rPr lang="ru-RU" sz="1800" b="1">
                <a:latin typeface="Times New Roman"/>
                <a:cs typeface="Times New Roman"/>
              </a:rPr>
              <a:t>принимается председателем </a:t>
            </a:r>
            <a:r>
              <a:rPr lang="ru-RU" sz="1800">
                <a:latin typeface="Times New Roman"/>
                <a:cs typeface="Times New Roman"/>
              </a:rPr>
              <a:t>и вносится в протокол.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2194560" y="743712"/>
            <a:ext cx="90952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создается МО и Н РТ с целью разрешения спорных вопросов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194560" y="1365175"/>
            <a:ext cx="957072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1) принимает и рассматривает апелляции иностранных граждан по вопросам нарушения Порядка, а также несогласия с выставленными баллами;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2) принимает по результатам рассмотрения апелляции решение об удовлетворении или отклонении апелляции иностранного гражданина;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3) информирует иностранных граждан, подавших апелляции, и (или) их родителей (законных представителей), о принятых решениях не позднее трех рабочих дней со дня принятия соответствующих </a:t>
            </a:r>
            <a:r>
              <a:rPr lang="ru-RU" sz="2400" dirty="0" smtClean="0">
                <a:latin typeface="Times New Roman"/>
                <a:cs typeface="Times New Roman"/>
              </a:rPr>
              <a:t>решений;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4) заявление на апелляцию направляется родителем  в течение 7 дней со дня получения результата;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5) комиссия рассматривает заявление в течение 5 рабочих дней;</a:t>
            </a:r>
          </a:p>
          <a:p>
            <a:pPr>
              <a:defRPr/>
            </a:pP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25261" y="837959"/>
            <a:ext cx="792549" cy="5547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816352" y="219456"/>
            <a:ext cx="8010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При непрохождении тестирования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1316736" y="1263803"/>
            <a:ext cx="8254343" cy="3279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1. Иностранному гражданину, не прошедшему успешно тестирование, общеобразовательной организацией, в которую иностранный гражданин подал заявление о приеме на обучение, предлагается пройти дополнительное обучение русскому языку.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2. Иностранный гражданин </a:t>
            </a:r>
            <a:r>
              <a:rPr lang="ru-RU" b="1">
                <a:latin typeface="Times New Roman"/>
                <a:cs typeface="Times New Roman"/>
              </a:rPr>
              <a:t>вправе повторно пройти тестирование </a:t>
            </a:r>
            <a:r>
              <a:rPr lang="ru-RU">
                <a:latin typeface="Times New Roman"/>
                <a:cs typeface="Times New Roman"/>
              </a:rPr>
              <a:t>в соответствии с настоящим Порядком, но </a:t>
            </a:r>
            <a:r>
              <a:rPr lang="ru-RU" b="1">
                <a:latin typeface="Times New Roman"/>
                <a:cs typeface="Times New Roman"/>
              </a:rPr>
              <a:t>не ранее чем через 3 месяца 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3. Тестирующей организацией </a:t>
            </a:r>
            <a:r>
              <a:rPr lang="ru-RU" b="1">
                <a:latin typeface="Times New Roman"/>
                <a:cs typeface="Times New Roman"/>
              </a:rPr>
              <a:t>не предоставляется тот же вариант </a:t>
            </a:r>
            <a:r>
              <a:rPr lang="ru-RU">
                <a:latin typeface="Times New Roman"/>
                <a:cs typeface="Times New Roman"/>
              </a:rPr>
              <a:t>диагностических материалов иностранным гражданам, ранее не прошедшим успешно тестирование.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49549" y="200927"/>
            <a:ext cx="792549" cy="5553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11042" y="5330136"/>
            <a:ext cx="8253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языка, достаточный для освоения образовательных программ НОО, ООО. СОО, утвержден приказом Министерства просвещения РФ от 04.03.2025 № 170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61053" y="69854"/>
            <a:ext cx="650343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8351" y="454575"/>
          <a:ext cx="11226801" cy="516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Лексика и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Воспринимать на слух предложение из 5-6 слов и повторять его.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диалог (не менее 2 реплик)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 слов, отвечать на вопросы (не менее 2) по содержанию текста с опорой на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Участвовать в диалоге в ситуациях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предложение из услышанных слов (3-4 слова).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текст объемом не менее 3 простых предложений с опорой на серию сюжетных рисунков или фотографий.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пересказывать основное содержание прослушанного текста объемом не более 20 слов с опорой на предложенные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частотные слова, входящие в разные тематические группы (например, семья, посуда, одежда, мебель, овощи, фрукты, домашние животные, дикие животные, времена года, части тела, цвета),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Подбирать к предложенным словам слова с противоположным значением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признаки предмета (не менее двух) по модели «имя существительное + имя прилагательное».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2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Фонетика. Графика. 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диалог объемом не менее 3 реплик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2-3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20-25 слов, устно отвечать на вопросы (не менее 2)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2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текст из 3-5 простых предложений с опорой на сюжетные рисунки.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предложение из набора форм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20-25 слов) с соблюдением последовательности событий с опорой на предложенные ключевые слова, рисунки.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20-25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основное содержание прочитанного текста, отвечать на вопросы (не менее 2)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последовательность событий в прочитанном тексте.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объемом не более 20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гласные и согласные звуки. Различать ударные и безударные гласные звуки.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количество слогов в слове; делить слова на слоги (простые случаи: слова без стечения согласных); определять в слове ударный слог.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знание последовательности букв русского алфавита для упорядочения списка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Называть слова, входящие в тематические группы (например, школьные принадлежности, транспорт, профессии, продукты).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Выделять слова из предложений.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5094</Words>
  <Application>Microsoft Office PowerPoint</Application>
  <DocSecurity>0</DocSecurity>
  <PresentationFormat>Широкоэкранный</PresentationFormat>
  <Paragraphs>490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PT Sans</vt:lpstr>
      <vt:lpstr>Times New Roman</vt:lpstr>
      <vt:lpstr>Wingdings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 Windows</dc:creator>
  <cp:keywords/>
  <dc:description/>
  <cp:lastModifiedBy>КамалееваГ</cp:lastModifiedBy>
  <cp:revision>277</cp:revision>
  <dcterms:created xsi:type="dcterms:W3CDTF">2021-06-10T06:31:52Z</dcterms:created>
  <dcterms:modified xsi:type="dcterms:W3CDTF">2025-03-27T12:31:31Z</dcterms:modified>
  <cp:category/>
  <dc:identifier/>
  <cp:contentStatus/>
  <dc:language/>
  <cp:version/>
</cp:coreProperties>
</file>